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9" r:id="rId3"/>
    <p:sldId id="288" r:id="rId4"/>
    <p:sldId id="280" r:id="rId5"/>
    <p:sldId id="258" r:id="rId6"/>
    <p:sldId id="289" r:id="rId7"/>
    <p:sldId id="306" r:id="rId8"/>
    <p:sldId id="307" r:id="rId9"/>
    <p:sldId id="308" r:id="rId10"/>
    <p:sldId id="298" r:id="rId11"/>
    <p:sldId id="299" r:id="rId12"/>
    <p:sldId id="300" r:id="rId13"/>
    <p:sldId id="301" r:id="rId14"/>
    <p:sldId id="302" r:id="rId15"/>
    <p:sldId id="303" r:id="rId16"/>
    <p:sldId id="311" r:id="rId17"/>
    <p:sldId id="310" r:id="rId18"/>
    <p:sldId id="304" r:id="rId19"/>
    <p:sldId id="305" r:id="rId20"/>
    <p:sldId id="30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586" autoAdjust="0"/>
  </p:normalViewPr>
  <p:slideViewPr>
    <p:cSldViewPr>
      <p:cViewPr varScale="1">
        <p:scale>
          <a:sx n="62" d="100"/>
          <a:sy n="62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0FC00-B451-40E0-BDFB-76AE8A6EB519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30DC0-2C80-4763-93CC-6F836B7F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2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30DC0-2C80-4763-93CC-6F836B7F2D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9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30DC0-2C80-4763-93CC-6F836B7F2D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21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30DC0-2C80-4763-93CC-6F836B7F2D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33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30DC0-2C80-4763-93CC-6F836B7F2D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28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30DC0-2C80-4763-93CC-6F836B7F2D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67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30DC0-2C80-4763-93CC-6F836B7F2D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79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30DC0-2C80-4763-93CC-6F836B7F2D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107" y="1905000"/>
            <a:ext cx="6859786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107" y="5105400"/>
            <a:ext cx="6859786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/>
              <a:t>Click to edit Master subtitle style</a:t>
            </a:r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685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35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4338754" y="3480593"/>
            <a:ext cx="6492240" cy="48019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3233" y="274639"/>
            <a:ext cx="1028968" cy="5901747"/>
          </a:xfrm>
        </p:spPr>
        <p:txBody>
          <a:bodyPr vert="eaVert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128" y="277814"/>
            <a:ext cx="6859787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5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73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7" y="1905000"/>
            <a:ext cx="6859786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5102526"/>
            <a:ext cx="6859786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56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107" y="1905000"/>
            <a:ext cx="3315563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32" y="1905000"/>
            <a:ext cx="3315562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5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>
            <a:lvl1pPr>
              <a:defRPr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2107" y="2819400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8616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8616" y="2819400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4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73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59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3314242" y="1630822"/>
            <a:ext cx="4719500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436" y="1905000"/>
            <a:ext cx="4253068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107" y="3429000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7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085908" y="1630822"/>
            <a:ext cx="4719500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09719" y="1884311"/>
            <a:ext cx="4253068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1014" y="3411748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7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8" y="1905000"/>
            <a:ext cx="6859786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8287" y="6400801"/>
            <a:ext cx="93313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/>
              <a:t>12/20/2014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2107" y="6400801"/>
            <a:ext cx="474468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4419" y="6400801"/>
            <a:ext cx="85747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443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prstTxWarp prst="textDeflateInflate">
              <a:avLst/>
            </a:prstTxWarp>
          </a:bodyPr>
          <a:lstStyle/>
          <a:p>
            <a:pPr algn="ctr"/>
            <a:r>
              <a:rPr lang="en-US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KG Broken Vessels Sketch" pitchFamily="2" charset="0"/>
              </a:rPr>
              <a:t>Realized Eschatology?</a:t>
            </a:r>
            <a:endParaRPr lang="en-US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KG Broken Vessels Sketch" pitchFamily="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VTCAllSkratchedUpOne" panose="02000506000000020004" pitchFamily="2" charset="0"/>
              </a:rPr>
              <a:t>The AD 70 Doctrine</a:t>
            </a:r>
          </a:p>
          <a:p>
            <a:pPr algn="ctr"/>
            <a:r>
              <a:rPr lang="en-US" sz="4400" dirty="0" smtClean="0">
                <a:latin typeface="VTCAllSkratchedUpOne" panose="02000506000000020004" pitchFamily="2" charset="0"/>
              </a:rPr>
              <a:t>(part </a:t>
            </a:r>
            <a:r>
              <a:rPr lang="en-US" sz="4400" dirty="0">
                <a:latin typeface="VTCAllSkratchedUpOne" panose="02000506000000020004" pitchFamily="2" charset="0"/>
              </a:rPr>
              <a:t>6</a:t>
            </a:r>
            <a:r>
              <a:rPr lang="en-US" sz="4400" dirty="0" smtClean="0">
                <a:latin typeface="VTCAllSkratchedUpOne" panose="02000506000000020004" pitchFamily="2" charset="0"/>
              </a:rPr>
              <a:t>)</a:t>
            </a:r>
            <a:endParaRPr lang="en-US" sz="4400" dirty="0">
              <a:latin typeface="VTCAllSkratchedUpOne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5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7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2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Fun Crayon" panose="02000500000000000000" pitchFamily="2" charset="0"/>
              </a:rPr>
              <a:t>Bible Passages On The End Of The World</a:t>
            </a:r>
            <a:endParaRPr lang="en-US" sz="3600" dirty="0">
              <a:latin typeface="Fun Crayon" panose="02000500000000000000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Psalm 102:25-27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Matthew 13:24-30 (Tares)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3600" dirty="0" smtClean="0"/>
              <a:t>What is the meaning of the parable?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3600" dirty="0" smtClean="0"/>
              <a:t>Answer: Matthew 13:36-43</a:t>
            </a:r>
          </a:p>
        </p:txBody>
      </p:sp>
    </p:spTree>
    <p:extLst>
      <p:ext uri="{BB962C8B-B14F-4D97-AF65-F5344CB8AC3E}">
        <p14:creationId xmlns:p14="http://schemas.microsoft.com/office/powerpoint/2010/main" val="31220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the Parable (Matt. 13:36-43)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618153"/>
              </p:ext>
            </p:extLst>
          </p:nvPr>
        </p:nvGraphicFramePr>
        <p:xfrm>
          <a:off x="685800" y="1725930"/>
          <a:ext cx="7848600" cy="511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739"/>
                <a:gridCol w="2219806"/>
                <a:gridCol w="4281055"/>
              </a:tblGrid>
              <a:tr h="5143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Picture</a:t>
                      </a:r>
                      <a:endParaRPr lang="en-US" sz="2800" b="1" dirty="0"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Meaning</a:t>
                      </a:r>
                      <a:endParaRPr lang="en-US" sz="2800" dirty="0"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Observation</a:t>
                      </a:r>
                      <a:endParaRPr lang="en-US" sz="2800" dirty="0"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Sower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Jesus (37)</a:t>
                      </a:r>
                      <a:endParaRPr lang="en-US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2"/>
                          </a:solidFill>
                        </a:rPr>
                        <a:t>Kingdom</a:t>
                      </a:r>
                      <a:r>
                        <a:rPr lang="en-US" sz="2400" baseline="0" dirty="0" smtClean="0">
                          <a:solidFill>
                            <a:schemeClr val="accent2"/>
                          </a:solidFill>
                        </a:rPr>
                        <a:t> of heaven, not political Israel (Matt. 3:2)</a:t>
                      </a:r>
                      <a:endParaRPr lang="en-US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Field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World (38)</a:t>
                      </a:r>
                      <a:endParaRPr lang="en-US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2"/>
                          </a:solidFill>
                        </a:rPr>
                        <a:t>World,</a:t>
                      </a:r>
                      <a:r>
                        <a:rPr lang="en-US" sz="2400" baseline="0" dirty="0" smtClean="0">
                          <a:solidFill>
                            <a:schemeClr val="accent2"/>
                          </a:solidFill>
                        </a:rPr>
                        <a:t> not Israel or Jerusalem</a:t>
                      </a:r>
                      <a:endParaRPr lang="en-US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Good Seed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pc="-100" dirty="0" smtClean="0"/>
                        <a:t>Sons</a:t>
                      </a:r>
                      <a:r>
                        <a:rPr lang="en-US" sz="2400" spc="-100" baseline="0" dirty="0" smtClean="0"/>
                        <a:t> of God (38)</a:t>
                      </a:r>
                      <a:endParaRPr lang="en-US" sz="2400" spc="-1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2"/>
                          </a:solidFill>
                        </a:rPr>
                        <a:t>Allowed to coexist until the harvest (13:28-30)</a:t>
                      </a:r>
                      <a:endParaRPr lang="en-US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Tares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pc="-150" dirty="0" smtClean="0"/>
                        <a:t>Sons of Satan (38)</a:t>
                      </a:r>
                      <a:endParaRPr lang="en-US" sz="2400" spc="-15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Enemy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Devil (39)</a:t>
                      </a:r>
                      <a:endParaRPr lang="en-US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accent2"/>
                          </a:solidFill>
                        </a:rPr>
                        <a:t>Complete and permanent</a:t>
                      </a:r>
                      <a:r>
                        <a:rPr lang="en-US" sz="2400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accent2"/>
                          </a:solidFill>
                        </a:rPr>
                        <a:t>separation</a:t>
                      </a:r>
                      <a:r>
                        <a:rPr lang="en-US" sz="2400" baseline="0" dirty="0" smtClean="0">
                          <a:solidFill>
                            <a:schemeClr val="accent2"/>
                          </a:solidFill>
                        </a:rPr>
                        <a:t> of tares (cf. Matt. 13:47-50; 25:31-34); </a:t>
                      </a:r>
                      <a:r>
                        <a:rPr lang="en-US" sz="2400" dirty="0" smtClean="0">
                          <a:solidFill>
                            <a:schemeClr val="accent2"/>
                          </a:solidFill>
                        </a:rPr>
                        <a:t>Complete</a:t>
                      </a:r>
                      <a:r>
                        <a:rPr lang="en-US" sz="2400" baseline="0" dirty="0" smtClean="0">
                          <a:solidFill>
                            <a:schemeClr val="accent2"/>
                          </a:solidFill>
                        </a:rPr>
                        <a:t> purging of offenses and lawlessness (13:41-43)</a:t>
                      </a:r>
                      <a:endParaRPr lang="en-US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Harvest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End of Age (39)</a:t>
                      </a:r>
                      <a:endParaRPr lang="en-US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Reapers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Angels (39)</a:t>
                      </a:r>
                      <a:endParaRPr lang="en-US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 useBgFill="1">
        <p:nvSpPr>
          <p:cNvPr id="6" name="Rectangle 5"/>
          <p:cNvSpPr/>
          <p:nvPr/>
        </p:nvSpPr>
        <p:spPr>
          <a:xfrm>
            <a:off x="4251960" y="1600200"/>
            <a:ext cx="4434840" cy="1981200"/>
          </a:xfrm>
          <a:prstGeom prst="rect">
            <a:avLst/>
          </a:prstGeom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/>
          <p:cNvSpPr/>
          <p:nvPr/>
        </p:nvSpPr>
        <p:spPr>
          <a:xfrm>
            <a:off x="4251960" y="3581400"/>
            <a:ext cx="4434840" cy="1310640"/>
          </a:xfrm>
          <a:prstGeom prst="rect">
            <a:avLst/>
          </a:prstGeom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/>
          <p:cNvSpPr/>
          <p:nvPr/>
        </p:nvSpPr>
        <p:spPr>
          <a:xfrm>
            <a:off x="4267200" y="4876800"/>
            <a:ext cx="4434840" cy="1981200"/>
          </a:xfrm>
          <a:prstGeom prst="rect">
            <a:avLst/>
          </a:prstGeom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4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95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Did a complete and permanent separation of the wicked from the righteous occur in AD 70?</a:t>
            </a:r>
          </a:p>
          <a:p>
            <a:r>
              <a:rPr lang="en-US" sz="3600" dirty="0" smtClean="0"/>
              <a:t>Do the righteous and wicked cease to coexist? </a:t>
            </a:r>
            <a:r>
              <a:rPr lang="en-US" sz="3600" i="1" dirty="0" smtClean="0"/>
              <a:t>Are there no tares today?</a:t>
            </a:r>
          </a:p>
          <a:p>
            <a:r>
              <a:rPr lang="en-US" sz="3600" dirty="0" smtClean="0"/>
              <a:t>How would the flames of Jerusalem purge the wickedness in churches thousands of miles away?</a:t>
            </a:r>
          </a:p>
        </p:txBody>
      </p:sp>
    </p:spTree>
    <p:extLst>
      <p:ext uri="{BB962C8B-B14F-4D97-AF65-F5344CB8AC3E}">
        <p14:creationId xmlns:p14="http://schemas.microsoft.com/office/powerpoint/2010/main" val="189980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95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Are acts of lawlessness and offenses no longer present in the kingdom today (Lk. 17:1, 2)?</a:t>
            </a:r>
          </a:p>
          <a:p>
            <a:r>
              <a:rPr lang="en-US" sz="3600" dirty="0" smtClean="0"/>
              <a:t>Were some men’s sins only hidden until the destruction of Jerusalem </a:t>
            </a:r>
            <a:br>
              <a:rPr lang="en-US" sz="3600" dirty="0" smtClean="0"/>
            </a:br>
            <a:r>
              <a:rPr lang="en-US" sz="3600" dirty="0" smtClean="0"/>
              <a:t>(1 Tim. 5:24)?</a:t>
            </a:r>
          </a:p>
          <a:p>
            <a:r>
              <a:rPr lang="en-US" sz="3600" dirty="0" smtClean="0"/>
              <a:t>How would the flames of Jerusalem expose hidden sin since AD 70?</a:t>
            </a:r>
          </a:p>
        </p:txBody>
      </p:sp>
    </p:spTree>
    <p:extLst>
      <p:ext uri="{BB962C8B-B14F-4D97-AF65-F5344CB8AC3E}">
        <p14:creationId xmlns:p14="http://schemas.microsoft.com/office/powerpoint/2010/main" val="218928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Fun Crayon" panose="02000500000000000000" pitchFamily="2" charset="0"/>
              </a:rPr>
              <a:t>Bible Passages On The End Of The World</a:t>
            </a:r>
            <a:endParaRPr lang="en-US" sz="3600" dirty="0">
              <a:latin typeface="Fun Crayon" panose="02000500000000000000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Psalm 102:25-27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Matthew 13:24-30 (Tares)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Revelation 20:1-15</a:t>
            </a:r>
          </a:p>
          <a:p>
            <a:pPr marL="457200" indent="-457200">
              <a:buFont typeface="+mj-lt"/>
              <a:buAutoNum type="arabicPeriod"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15720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7544692" cy="10207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KG Broken Vessels Sketch" pitchFamily="2" charset="0"/>
              </a:rPr>
              <a:t>A Super Fast Millennium!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KG Broken Vessels Sketc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905000"/>
            <a:ext cx="6859786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/>
              <a:t>Preterists</a:t>
            </a:r>
            <a:r>
              <a:rPr lang="en-US" sz="3600" dirty="0" smtClean="0"/>
              <a:t> believe John wrote the book of Revelation in AD 65 and  was fulfilled in AD 70 (fall of Jerusalem)</a:t>
            </a:r>
          </a:p>
          <a:p>
            <a:r>
              <a:rPr lang="en-US" sz="3200" dirty="0" smtClean="0"/>
              <a:t>John speaks of Satan being bound for 1000 years 20:1-4?</a:t>
            </a:r>
          </a:p>
          <a:p>
            <a:pPr lvl="1"/>
            <a:r>
              <a:rPr lang="en-US" sz="2800" dirty="0" smtClean="0"/>
              <a:t>1000 years is a “sign” which takes exception to the nature of the things  described as being “near” (Rev. 1:1, 3)</a:t>
            </a:r>
          </a:p>
          <a:p>
            <a:pPr lvl="1"/>
            <a:r>
              <a:rPr lang="en-US" sz="2800" dirty="0" smtClean="0"/>
              <a:t>Distinguished  from “a little while” (20:3)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993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81" r="9997"/>
          <a:stretch/>
        </p:blipFill>
        <p:spPr>
          <a:xfrm>
            <a:off x="0" y="0"/>
            <a:ext cx="374904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657600" y="228600"/>
            <a:ext cx="5105400" cy="6629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“and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he cast him into the bottomless pit, and shut him up, and set a seal on him, so that he should deceive the nations no more till the thousand years were finished. But after these things he must be released for a little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while” (Rev. 20:3)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Time statements mean things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Appreciate the relationship of time between God and man (Ps. 90:1-12)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God is not limited to time, space, or matter</a:t>
            </a:r>
          </a:p>
        </p:txBody>
      </p:sp>
    </p:spTree>
    <p:extLst>
      <p:ext uri="{BB962C8B-B14F-4D97-AF65-F5344CB8AC3E}">
        <p14:creationId xmlns:p14="http://schemas.microsoft.com/office/powerpoint/2010/main" val="9376858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7544692" cy="10207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KG Broken Vessels Sketch" pitchFamily="2" charset="0"/>
              </a:rPr>
              <a:t>A Super Fast Millennium!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KG Broken Vessels Sketc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905000"/>
            <a:ext cx="6859786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The RE position would have Satan being bound for a thousand years, released, and then destroyed within five years of John’s writing!</a:t>
            </a:r>
          </a:p>
        </p:txBody>
      </p:sp>
    </p:spTree>
    <p:extLst>
      <p:ext uri="{BB962C8B-B14F-4D97-AF65-F5344CB8AC3E}">
        <p14:creationId xmlns:p14="http://schemas.microsoft.com/office/powerpoint/2010/main" val="40338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905000"/>
            <a:ext cx="7468492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When was Satan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bound</a:t>
            </a:r>
            <a:r>
              <a:rPr lang="en-US" sz="2800" dirty="0" smtClean="0"/>
              <a:t> to no longer deceive the nations?</a:t>
            </a:r>
          </a:p>
          <a:p>
            <a:r>
              <a:rPr lang="en-US" sz="2800" dirty="0" smtClean="0"/>
              <a:t>When was Satan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released</a:t>
            </a:r>
            <a:r>
              <a:rPr lang="en-US" sz="2800" dirty="0" smtClean="0"/>
              <a:t> where he could deceive the “nations” again?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ot “nation” as of “one,” but “nations” as of many (20:3, 7, 8)?</a:t>
            </a:r>
          </a:p>
          <a:p>
            <a:pPr lvl="1"/>
            <a:r>
              <a:rPr lang="en-US" sz="2400" dirty="0" smtClean="0"/>
              <a:t>When did fire come down and devour the nations that surrounded the camp and the beloved city (20:9)?</a:t>
            </a:r>
          </a:p>
          <a:p>
            <a:r>
              <a:rPr lang="en-US" sz="2800" dirty="0" smtClean="0"/>
              <a:t>When was the devil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cast</a:t>
            </a:r>
            <a:r>
              <a:rPr lang="en-US" sz="2800" dirty="0" smtClean="0"/>
              <a:t> into the lake of fire (20:10)?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Did this take place in AD 70?</a:t>
            </a:r>
          </a:p>
        </p:txBody>
      </p:sp>
    </p:spTree>
    <p:extLst>
      <p:ext uri="{BB962C8B-B14F-4D97-AF65-F5344CB8AC3E}">
        <p14:creationId xmlns:p14="http://schemas.microsoft.com/office/powerpoint/2010/main" val="49422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905000"/>
            <a:ext cx="6859786" cy="4953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How would the destruction of one city be the devouring of the nations and the destruction of the devil?</a:t>
            </a:r>
          </a:p>
          <a:p>
            <a:r>
              <a:rPr lang="en-US" sz="2800" dirty="0" smtClean="0"/>
              <a:t>Is it true that Satan has no longer been able to walk about as a roaring lion since  AD 70?</a:t>
            </a:r>
          </a:p>
          <a:p>
            <a:r>
              <a:rPr lang="en-US" sz="2800" dirty="0" smtClean="0"/>
              <a:t>When did the dead, small and great stand before God (Rev. 20:12)?</a:t>
            </a:r>
          </a:p>
          <a:p>
            <a:r>
              <a:rPr lang="en-US" sz="2800" dirty="0" smtClean="0"/>
              <a:t>How would one city’s destruction be related to the “sea” giving up the dead (20:13)?</a:t>
            </a:r>
          </a:p>
          <a:p>
            <a:r>
              <a:rPr lang="en-US" sz="2800" dirty="0" smtClean="0"/>
              <a:t>Were ALL the dead in Hades judged in the destruction of Jerusalem (20:13-15)?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96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2107" y="1676400"/>
            <a:ext cx="6859786" cy="2667000"/>
          </a:xfrm>
        </p:spPr>
        <p:txBody>
          <a:bodyPr/>
          <a:lstStyle/>
          <a:p>
            <a:r>
              <a:rPr lang="en-US" sz="5400" dirty="0" smtClean="0">
                <a:latin typeface="KG Broken Vessels Sketch" pitchFamily="2" charset="0"/>
              </a:rPr>
              <a:t>The </a:t>
            </a:r>
            <a:r>
              <a:rPr lang="en-US" sz="4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ayando" panose="02000000000000000000" pitchFamily="2" charset="0"/>
              </a:rPr>
              <a:t>Corruption</a:t>
            </a:r>
            <a:r>
              <a:rPr lang="en-US" sz="5400" dirty="0" smtClean="0">
                <a:latin typeface="KG Broken Vessels Sketch" pitchFamily="2" charset="0"/>
              </a:rPr>
              <a:t> of </a:t>
            </a:r>
            <a:br>
              <a:rPr lang="en-US" sz="5400" dirty="0" smtClean="0">
                <a:latin typeface="KG Broken Vessels Sketch" pitchFamily="2" charset="0"/>
              </a:rPr>
            </a:br>
            <a:r>
              <a:rPr lang="en-US" sz="5400" dirty="0" smtClean="0">
                <a:solidFill>
                  <a:srgbClr val="92D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un Crayon" panose="02000500000000000000" pitchFamily="2" charset="0"/>
              </a:rPr>
              <a:t>Good Doctrine</a:t>
            </a:r>
            <a:r>
              <a:rPr lang="en-US" sz="5400" dirty="0" smtClean="0">
                <a:solidFill>
                  <a:srgbClr val="92D050"/>
                </a:solidFill>
                <a:latin typeface="KG Broken Vessels Sketch" pitchFamily="2" charset="0"/>
              </a:rPr>
              <a:t/>
            </a:r>
            <a:br>
              <a:rPr lang="en-US" sz="5400" dirty="0" smtClean="0">
                <a:solidFill>
                  <a:srgbClr val="92D050"/>
                </a:solidFill>
                <a:latin typeface="KG Broken Vessels Sketch" pitchFamily="2" charset="0"/>
              </a:rPr>
            </a:br>
            <a:r>
              <a:rPr lang="en-US" dirty="0" smtClean="0">
                <a:latin typeface="KG Broken Vessels Sketch" pitchFamily="2" charset="0"/>
              </a:rPr>
              <a:t>Through “Realized Eschatology”</a:t>
            </a:r>
            <a:endParaRPr lang="en-US" sz="5400" dirty="0">
              <a:latin typeface="KG Broken Vessels Sketch" pitchFamily="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Steven\AppData\Local\Microsoft\Windows\Temporary Internet Files\Content.IE5\HZGYVHS3\MC9003674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188" y="2895600"/>
            <a:ext cx="1179576" cy="180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04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Fun Crayon" panose="02000500000000000000" pitchFamily="2" charset="0"/>
              </a:rPr>
              <a:t>Bible Passages On The End Of The World</a:t>
            </a:r>
            <a:endParaRPr lang="en-US" sz="3600" dirty="0">
              <a:latin typeface="Fun Crayon" panose="02000500000000000000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Psalm 102:25-27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Matthew 13:24-30 (Tares)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Revelation 20:1-15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2 Peter 3:1-13 (next lesson)</a:t>
            </a:r>
          </a:p>
          <a:p>
            <a:pPr marL="457200" indent="-457200">
              <a:buFont typeface="+mj-lt"/>
              <a:buAutoNum type="arabicPeriod"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07055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latin typeface="KG Broken Vessels Sketch" pitchFamily="2" charset="0"/>
              </a:rPr>
              <a:t>Previously</a:t>
            </a:r>
            <a:endParaRPr lang="en-US" dirty="0">
              <a:latin typeface="KG Broken Vessels Sketc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905000"/>
            <a:ext cx="6859786" cy="495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DK Cool Crayon" pitchFamily="2" charset="0"/>
              </a:rPr>
              <a:t>Section 1: </a:t>
            </a:r>
            <a:br>
              <a:rPr lang="en-US" sz="4400" dirty="0" smtClean="0">
                <a:latin typeface="DK Cool Crayon" pitchFamily="2" charset="0"/>
              </a:rPr>
            </a:br>
            <a:r>
              <a:rPr lang="en-US" sz="4400" dirty="0" smtClean="0">
                <a:latin typeface="DK Cool Crayon" pitchFamily="2" charset="0"/>
              </a:rPr>
              <a:t>The corruption of “HOPE” and “</a:t>
            </a:r>
            <a:r>
              <a:rPr lang="en-US" sz="4400" dirty="0" smtClean="0">
                <a:solidFill>
                  <a:schemeClr val="accent5"/>
                </a:solidFill>
                <a:latin typeface="DK Cool Crayon" pitchFamily="2" charset="0"/>
              </a:rPr>
              <a:t>THE RESURRECTION</a:t>
            </a:r>
            <a:r>
              <a:rPr lang="en-US" sz="4400" dirty="0" smtClean="0">
                <a:latin typeface="DK Cool Crayon" pitchFamily="2" charset="0"/>
              </a:rPr>
              <a:t>”</a:t>
            </a:r>
          </a:p>
          <a:p>
            <a:r>
              <a:rPr lang="en-US" sz="4400" dirty="0" smtClean="0">
                <a:latin typeface="DK Cool Crayon" pitchFamily="2" charset="0"/>
              </a:rPr>
              <a:t>Section 2: </a:t>
            </a:r>
            <a:br>
              <a:rPr lang="en-US" sz="4400" dirty="0" smtClean="0">
                <a:latin typeface="DK Cool Crayon" pitchFamily="2" charset="0"/>
              </a:rPr>
            </a:br>
            <a:r>
              <a:rPr lang="en-US" sz="4400" dirty="0" smtClean="0">
                <a:latin typeface="DK Cool Crayon" pitchFamily="2" charset="0"/>
              </a:rPr>
              <a:t>The corruption of the “</a:t>
            </a:r>
            <a:r>
              <a:rPr lang="en-US" sz="4400" dirty="0" smtClean="0">
                <a:solidFill>
                  <a:schemeClr val="accent5"/>
                </a:solidFill>
                <a:latin typeface="DK Cool Crayon" pitchFamily="2" charset="0"/>
              </a:rPr>
              <a:t>COVENANTS</a:t>
            </a:r>
            <a:r>
              <a:rPr lang="en-US" sz="4400" dirty="0" smtClean="0">
                <a:latin typeface="DK Cool Crayon" pitchFamily="2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29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2106" y="1905000"/>
            <a:ext cx="6782694" cy="2667000"/>
          </a:xfrm>
        </p:spPr>
        <p:txBody>
          <a:bodyPr/>
          <a:lstStyle/>
          <a:p>
            <a:r>
              <a:rPr lang="en-US" sz="8000" dirty="0" smtClean="0">
                <a:latin typeface="KG Broken Vessels Sketch" pitchFamily="2" charset="0"/>
              </a:rPr>
              <a:t>Corruption </a:t>
            </a:r>
            <a:r>
              <a:rPr lang="en-US" sz="6000" dirty="0" smtClean="0">
                <a:latin typeface="KG Broken Vessels Sketch" pitchFamily="2" charset="0"/>
              </a:rPr>
              <a:t>of the </a:t>
            </a:r>
            <a:r>
              <a:rPr lang="en-US" sz="8800" dirty="0" smtClean="0">
                <a:solidFill>
                  <a:schemeClr val="accent5"/>
                </a:solidFill>
                <a:latin typeface="KG Broken Vessels Sketch" pitchFamily="2" charset="0"/>
              </a:rPr>
              <a:t>END OF THE WORLD</a:t>
            </a:r>
            <a:endParaRPr lang="en-US" sz="8800" dirty="0">
              <a:solidFill>
                <a:schemeClr val="accent5"/>
              </a:solidFill>
              <a:latin typeface="KG Broken Vessels Sketch" pitchFamily="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4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u"/>
      </p:transition>
    </mc:Choice>
    <mc:Fallback xmlns="">
      <p:transition spd="slow">
        <p:pull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905000"/>
            <a:ext cx="6172200" cy="495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smtClean="0"/>
              <a:t>“The </a:t>
            </a:r>
            <a:r>
              <a:rPr lang="en-US" sz="3600" dirty="0"/>
              <a:t>world marked for </a:t>
            </a:r>
            <a:r>
              <a:rPr lang="en-US" sz="3600" dirty="0" smtClean="0"/>
              <a:t>destruction </a:t>
            </a:r>
            <a:r>
              <a:rPr lang="en-US" sz="3600" dirty="0"/>
              <a:t>in prophecy, the end of which involved the second coming of Christ and resulted </a:t>
            </a:r>
            <a:r>
              <a:rPr lang="en-US" sz="3600" dirty="0" smtClean="0"/>
              <a:t>in the </a:t>
            </a:r>
            <a:r>
              <a:rPr lang="en-US" sz="3600" dirty="0"/>
              <a:t>true </a:t>
            </a:r>
            <a:r>
              <a:rPr lang="en-US" sz="3600" dirty="0" smtClean="0"/>
              <a:t>redemption </a:t>
            </a:r>
            <a:r>
              <a:rPr lang="en-US" sz="3600" dirty="0"/>
              <a:t>of Israel, was the Jewish world.  Therefore it is the end of the Jewish world and not this </a:t>
            </a:r>
            <a:r>
              <a:rPr lang="en-US" sz="3600" dirty="0" smtClean="0"/>
              <a:t>material earth </a:t>
            </a:r>
            <a:r>
              <a:rPr lang="en-US" sz="3600" dirty="0"/>
              <a:t>we live on </a:t>
            </a:r>
            <a:r>
              <a:rPr lang="en-US" sz="3600" dirty="0" smtClean="0"/>
              <a:t>today.”</a:t>
            </a:r>
            <a:endParaRPr lang="en-US" sz="3600" dirty="0"/>
          </a:p>
          <a:p>
            <a:pPr marL="0" indent="0" algn="r">
              <a:buNone/>
            </a:pPr>
            <a:r>
              <a:rPr lang="en-US" dirty="0" smtClean="0"/>
              <a:t>(King, </a:t>
            </a:r>
            <a:r>
              <a:rPr lang="en-US" i="1" dirty="0" smtClean="0"/>
              <a:t>The </a:t>
            </a:r>
            <a:r>
              <a:rPr lang="en-US" i="1" dirty="0"/>
              <a:t>Spirit of Prophecy</a:t>
            </a:r>
            <a:r>
              <a:rPr lang="en-US" dirty="0"/>
              <a:t>, p. </a:t>
            </a:r>
            <a:r>
              <a:rPr lang="en-US" dirty="0" smtClean="0"/>
              <a:t>83)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2133600" cy="32956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73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KG Broken Vessels Sketch" pitchFamily="2" charset="0"/>
              </a:rPr>
              <a:t>Did </a:t>
            </a:r>
            <a:br>
              <a:rPr lang="en-US" sz="4800" dirty="0" smtClean="0">
                <a:latin typeface="KG Broken Vessels Sketch" pitchFamily="2" charset="0"/>
              </a:rPr>
            </a:br>
            <a:r>
              <a:rPr lang="en-US" sz="6600" dirty="0" smtClean="0">
                <a:solidFill>
                  <a:schemeClr val="accent5"/>
                </a:solidFill>
                <a:latin typeface="KG Broken Vessels Sketch" pitchFamily="2" charset="0"/>
              </a:rPr>
              <a:t>THE WORLD END</a:t>
            </a:r>
            <a:r>
              <a:rPr lang="en-US" sz="6000" dirty="0" smtClean="0">
                <a:solidFill>
                  <a:schemeClr val="accent5"/>
                </a:solidFill>
                <a:latin typeface="KG Broken Vessels Sketch" pitchFamily="2" charset="0"/>
              </a:rPr>
              <a:t/>
            </a:r>
            <a:br>
              <a:rPr lang="en-US" sz="6000" dirty="0" smtClean="0">
                <a:solidFill>
                  <a:schemeClr val="accent5"/>
                </a:solidFill>
                <a:latin typeface="KG Broken Vessels Sketch" pitchFamily="2" charset="0"/>
              </a:rPr>
            </a:br>
            <a:r>
              <a:rPr lang="en-US" sz="4800" dirty="0" smtClean="0">
                <a:latin typeface="KG Broken Vessels Sketch" pitchFamily="2" charset="0"/>
              </a:rPr>
              <a:t>In AD 70?</a:t>
            </a:r>
            <a:endParaRPr lang="en-US" sz="4800" dirty="0">
              <a:latin typeface="KG Broken Vessels Sketch" pitchFamily="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5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Fun Crayon" panose="02000500000000000000" pitchFamily="2" charset="0"/>
              </a:rPr>
              <a:t>Bible Passages On The End Of The World</a:t>
            </a:r>
            <a:endParaRPr lang="en-US" sz="3600" dirty="0">
              <a:latin typeface="Fun Crayon" panose="02000500000000000000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Psalm 102:25-27</a:t>
            </a:r>
          </a:p>
          <a:p>
            <a:pPr marL="457200" indent="-457200">
              <a:buFont typeface="+mj-lt"/>
              <a:buAutoNum type="arabicPeriod"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64373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102:11,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614" y="1905000"/>
            <a:ext cx="6859786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What is being contrasted?</a:t>
            </a:r>
          </a:p>
          <a:p>
            <a:pPr marL="274320" lvl="1" indent="0">
              <a:buNone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11</a:t>
            </a:r>
            <a:r>
              <a:rPr lang="en-US" sz="3200" dirty="0"/>
              <a:t> 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My days </a:t>
            </a:r>
            <a:r>
              <a:rPr lang="en-US" sz="3200" dirty="0"/>
              <a:t>are like a shadow that lengthens, And I wither away like grass.</a:t>
            </a:r>
          </a:p>
          <a:p>
            <a:pPr marL="274320" lvl="1" indent="0">
              <a:buNone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12</a:t>
            </a:r>
            <a:r>
              <a:rPr lang="en-US" sz="3200" dirty="0" smtClean="0"/>
              <a:t> 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But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You</a:t>
            </a:r>
            <a:r>
              <a:rPr lang="en-US" sz="3200" dirty="0"/>
              <a:t>, O LORD, shall endure forever, And the remembrance of Your name to all generations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ANSWER: The life of the Psalmist versus the life of God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53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4267200"/>
            <a:ext cx="1459124" cy="1255728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This</a:t>
            </a:r>
            <a:br>
              <a:rPr lang="en-US" sz="2800" b="1" dirty="0" smtClean="0"/>
            </a:br>
            <a:r>
              <a:rPr lang="en-US" sz="2800" b="1" dirty="0" smtClean="0"/>
              <a:t>Never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Ends!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102:25-27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614" y="1905000"/>
            <a:ext cx="6859786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What is being contrasted?</a:t>
            </a:r>
          </a:p>
          <a:p>
            <a:pPr marL="274320" lvl="1" indent="0">
              <a:buNone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r>
              <a:rPr lang="en-US" sz="3200" dirty="0"/>
              <a:t>  Of old You laid the foundation of the earth, And the heavens are the work of Your hands.</a:t>
            </a:r>
          </a:p>
          <a:p>
            <a:pPr marL="274320" lvl="1" indent="0">
              <a:buNone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26</a:t>
            </a:r>
            <a:r>
              <a:rPr lang="en-US" sz="3200" dirty="0"/>
              <a:t> 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They</a:t>
            </a:r>
            <a:r>
              <a:rPr lang="en-US" sz="3200" dirty="0"/>
              <a:t> will perish,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but You </a:t>
            </a:r>
            <a:r>
              <a:rPr lang="en-US" sz="3200" dirty="0"/>
              <a:t>will endure; Yes, they will all grow old like a garment; Like a cloak You will change them, And they will be changed.</a:t>
            </a:r>
          </a:p>
          <a:p>
            <a:pPr marL="274320" lvl="1" indent="0">
              <a:buNone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27</a:t>
            </a:r>
            <a:r>
              <a:rPr lang="en-US" sz="3200" dirty="0"/>
              <a:t>  But You are the same, And Your years will have no end.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ANSWER: The time of the material universe versus the time of God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362200"/>
            <a:ext cx="1257810" cy="867930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This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Ends!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1532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7285</TotalTime>
  <Words>860</Words>
  <Application>Microsoft Office PowerPoint</Application>
  <PresentationFormat>On-screen Show (4:3)</PresentationFormat>
  <Paragraphs>103</Paragraphs>
  <Slides>20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Chalkboard 16x9</vt:lpstr>
      <vt:lpstr>Realized Eschatology?</vt:lpstr>
      <vt:lpstr>The Corruption of  Good Doctrine Through “Realized Eschatology”</vt:lpstr>
      <vt:lpstr>Previously</vt:lpstr>
      <vt:lpstr>Corruption of the END OF THE WORLD</vt:lpstr>
      <vt:lpstr>PowerPoint Presentation</vt:lpstr>
      <vt:lpstr>Did  THE WORLD END In AD 70?</vt:lpstr>
      <vt:lpstr>Bible Passages On The End Of The World</vt:lpstr>
      <vt:lpstr>Psalm 102:11, 12</vt:lpstr>
      <vt:lpstr>Psalm 102:25-27</vt:lpstr>
      <vt:lpstr>Bible Passages On The End Of The World</vt:lpstr>
      <vt:lpstr>Elements of the Parable (Matt. 13:36-43)</vt:lpstr>
      <vt:lpstr>Questions</vt:lpstr>
      <vt:lpstr>Questions</vt:lpstr>
      <vt:lpstr>Bible Passages On The End Of The World</vt:lpstr>
      <vt:lpstr>A Super Fast Millennium!</vt:lpstr>
      <vt:lpstr>PowerPoint Presentation</vt:lpstr>
      <vt:lpstr>A Super Fast Millennium!</vt:lpstr>
      <vt:lpstr>Questions</vt:lpstr>
      <vt:lpstr>Questions</vt:lpstr>
      <vt:lpstr>Bible Passages On The End Of The World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Realized Eschatology?</dc:title>
  <dc:creator>Steven J. Wallace</dc:creator>
  <cp:lastModifiedBy>Steven J. Wallace</cp:lastModifiedBy>
  <cp:revision>94</cp:revision>
  <dcterms:created xsi:type="dcterms:W3CDTF">2014-09-01T17:13:55Z</dcterms:created>
  <dcterms:modified xsi:type="dcterms:W3CDTF">2014-12-20T22:59:12Z</dcterms:modified>
</cp:coreProperties>
</file>